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6" r:id="rId2"/>
    <p:sldId id="270" r:id="rId3"/>
    <p:sldId id="285" r:id="rId4"/>
    <p:sldId id="286" r:id="rId5"/>
    <p:sldId id="303" r:id="rId6"/>
    <p:sldId id="309" r:id="rId7"/>
    <p:sldId id="310" r:id="rId8"/>
    <p:sldId id="311" r:id="rId9"/>
    <p:sldId id="312" r:id="rId10"/>
    <p:sldId id="313" r:id="rId11"/>
    <p:sldId id="30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86471" autoAdjust="0"/>
  </p:normalViewPr>
  <p:slideViewPr>
    <p:cSldViewPr>
      <p:cViewPr>
        <p:scale>
          <a:sx n="100" d="100"/>
          <a:sy n="100" d="100"/>
        </p:scale>
        <p:origin x="-648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42F9-52FB-4DEC-BB46-3EA5924DF486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C93B2-541F-457C-8FD0-F1B42B8C6C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93B2-541F-457C-8FD0-F1B42B8C6C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52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DACUM:</a:t>
            </a:r>
            <a:r>
              <a:rPr lang="en-US" baseline="0" dirty="0" smtClean="0"/>
              <a:t> name participants by Oct. 15th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C93B2-541F-457C-8FD0-F1B42B8C6CA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6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16E0DD-C8A1-41F3-8D49-3FB480CEDB1A}" type="datetimeFigureOut">
              <a:rPr lang="en-US" smtClean="0"/>
              <a:pPr/>
              <a:t>6/15/2015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F74193F-98FD-4ADD-99BB-0B2E5CD6569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UISD Oil and Gas Academy</a:t>
            </a:r>
            <a:endParaRPr lang="en-US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Industry driven curriculum to create a skilled and work ready workforce</a:t>
            </a:r>
          </a:p>
          <a:p>
            <a:r>
              <a:rPr lang="en-US" dirty="0" smtClean="0"/>
              <a:t>UISD Superintendent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0"/>
            <a:ext cx="8282762" cy="586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Mary\AppData\Local\Microsoft\Windows\Temporary Internet Files\Content.IE5\9ROO658Q\MP9102207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574" y="2213344"/>
            <a:ext cx="4114225" cy="411125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71800" y="533400"/>
            <a:ext cx="6781800" cy="12954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/>
              <a:t>Missouri Economic Development Council</a:t>
            </a:r>
          </a:p>
          <a:p>
            <a:r>
              <a:rPr lang="en-US" sz="2400" b="1" dirty="0" smtClean="0"/>
              <a:t>June 10, 2015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11324" y="-381000"/>
            <a:ext cx="1752600" cy="3352800"/>
            <a:chOff x="1111324" y="-381000"/>
            <a:chExt cx="1752600" cy="3352800"/>
          </a:xfrm>
        </p:grpSpPr>
        <p:grpSp>
          <p:nvGrpSpPr>
            <p:cNvPr id="11" name="Group 10"/>
            <p:cNvGrpSpPr/>
            <p:nvPr/>
          </p:nvGrpSpPr>
          <p:grpSpPr>
            <a:xfrm>
              <a:off x="1111324" y="-381000"/>
              <a:ext cx="1752600" cy="3352800"/>
              <a:chOff x="1066800" y="-381000"/>
              <a:chExt cx="1752600" cy="33528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66800" y="-381000"/>
                <a:ext cx="1752600" cy="335280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M</a:t>
                </a:r>
                <a:endParaRPr lang="en-US" dirty="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>
                <a:off x="1111324" y="1333500"/>
                <a:ext cx="1644502" cy="1600200"/>
              </a:xfrm>
              <a:prstGeom prst="rtTriangle">
                <a:avLst/>
              </a:prstGeom>
              <a:blipFill dpi="0" rotWithShape="1">
                <a:blip r:embed="rId5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blipFill dpi="0"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  <p:sp>
          <p:nvSpPr>
            <p:cNvPr id="13" name="Right Triangle 12"/>
            <p:cNvSpPr/>
            <p:nvPr/>
          </p:nvSpPr>
          <p:spPr>
            <a:xfrm rot="16200000" flipH="1">
              <a:off x="1168475" y="1139901"/>
              <a:ext cx="1638301" cy="1644504"/>
            </a:xfrm>
            <a:prstGeom prst="rtTriangle">
              <a:avLst/>
            </a:prstGeom>
            <a:blipFill dpi="0" rotWithShape="1">
              <a:blip r:embed="rId7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66800" y="3124200"/>
            <a:ext cx="457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  <a:cs typeface="Leelawadee" pitchFamily="34" charset="-34"/>
              </a:rPr>
              <a:t>Pooling Workforce Resources through Regionalism and Consortiums</a:t>
            </a: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  <a:cs typeface="Leelawadee" pitchFamily="34" charset="-34"/>
              </a:rPr>
              <a:t>Mary Ann Rojas, Director of Workforce Development-Ozark Region</a:t>
            </a:r>
          </a:p>
          <a:p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  <a:cs typeface="Leelawadee" pitchFamily="34" charset="-34"/>
            </a:endParaRPr>
          </a:p>
        </p:txBody>
      </p:sp>
      <p:pic>
        <p:nvPicPr>
          <p:cNvPr id="6" name="Picture 5" descr="CareerCenterMain-Color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181600"/>
            <a:ext cx="2012149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88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Retention and Expansion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2209800"/>
            <a:ext cx="6966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Rapid Response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Workforce data to support new or expanding projects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Recruitment services-detailed skill inventories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Workforce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Work-based learning models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8229600" cy="5867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 </a:t>
            </a:r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  <a:latin typeface="Baskerville Old Face" pitchFamily="18" charset="0"/>
              </a:rPr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152400" y="914400"/>
            <a:ext cx="6781800" cy="685800"/>
            <a:chOff x="3405116" y="613012"/>
            <a:chExt cx="6781800" cy="685800"/>
          </a:xfrm>
          <a:solidFill>
            <a:srgbClr val="FFC000"/>
          </a:solidFill>
        </p:grpSpPr>
        <p:sp>
          <p:nvSpPr>
            <p:cNvPr id="13" name="Rectangle 12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691116" y="725078"/>
              <a:ext cx="42672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Recommendations: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34000" y="3193194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9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9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9812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Reach out and develop the relationship with the Board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Use resources available through your local Workforce Board and Career Centers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New Legislation supports incumbent worker training-Sector partnerships-employer engagement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Begin planning with Board especially on BRE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ary\AppData\Local\Microsoft\Windows\Temporary Internet Files\Content.IE5\YPTO05VI\MP900422116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14" y="457200"/>
            <a:ext cx="305788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ary\AppData\Local\Microsoft\Windows\Temporary Internet Files\Content.IE5\9T9P6N7M\MP900432764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14" y="4318000"/>
            <a:ext cx="3057884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y\AppData\Local\Microsoft\Windows\Temporary Internet Files\Content.IE5\LJ2F4L2T\MP900309194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14" y="2667000"/>
            <a:ext cx="3057885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latin typeface="Century Gothic" pitchFamily="34" charset="0"/>
                </a:rPr>
                <a:t>Workforce Development Boards</a:t>
              </a:r>
              <a:endParaRPr lang="en-US" sz="20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0" y="1752600"/>
            <a:ext cx="4147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Century Gothic" pitchFamily="34" charset="0"/>
              </a:rPr>
              <a:t>Who we are</a:t>
            </a:r>
            <a:endParaRPr lang="en-US" sz="2800" b="1" i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1600" y="2590800"/>
            <a:ext cx="41474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640 boards in the nation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14 boards in Missouri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/>
              <a:t>All federal funds-passed through States</a:t>
            </a:r>
          </a:p>
          <a:p>
            <a:pPr marL="285750" indent="-285750"/>
            <a:r>
              <a:rPr lang="en-US" sz="1500" dirty="0" smtClean="0"/>
              <a:t>	to local boards who designate provider of career center services</a:t>
            </a:r>
          </a:p>
          <a:p>
            <a:pPr marL="285750" indent="-285750"/>
            <a:endParaRPr lang="en-US" sz="1500" dirty="0" smtClean="0"/>
          </a:p>
          <a:p>
            <a:pPr marL="285750" indent="-285750"/>
            <a:r>
              <a:rPr lang="en-US" sz="1500" dirty="0" smtClean="0"/>
              <a:t>	              </a:t>
            </a:r>
            <a:r>
              <a:rPr lang="en-US" sz="1100" i="1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Our Charge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43000" y="16002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latin typeface="Century Gothic" pitchFamily="34" charset="0"/>
              </a:rPr>
              <a:t>To develop a strategic plan for workforce development across region</a:t>
            </a:r>
          </a:p>
          <a:p>
            <a:endParaRPr lang="en-US" sz="1600" b="1" i="1" dirty="0"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17946" y="2121406"/>
            <a:ext cx="523525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Strategic Goals: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Build internal and external capacity-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Create talent pipelines for emerging workforce-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Engage employers-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Expand outreach-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Expand/Diversity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1657350" lvl="3" indent="-285750"/>
            <a:endParaRPr lang="en-US" sz="1700" dirty="0" smtClean="0"/>
          </a:p>
        </p:txBody>
      </p:sp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Tools/Resources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6400" y="1752600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/>
              <a:t>Policy Innovation</a:t>
            </a:r>
            <a:r>
              <a:rPr lang="en-US" dirty="0" smtClean="0"/>
              <a:t>-invest in Training that leads to better lives and better communities and increase competitiveness</a:t>
            </a:r>
          </a:p>
          <a:p>
            <a:endParaRPr lang="en-US" dirty="0" smtClean="0"/>
          </a:p>
          <a:p>
            <a:r>
              <a:rPr lang="en-US" b="1" i="1" u="sng" dirty="0" smtClean="0"/>
              <a:t>Outreach and Recruitment</a:t>
            </a:r>
            <a:r>
              <a:rPr lang="en-US" dirty="0" smtClean="0"/>
              <a:t>-talent pool</a:t>
            </a:r>
          </a:p>
          <a:p>
            <a:r>
              <a:rPr lang="en-US" dirty="0" smtClean="0"/>
              <a:t>Customized Hiring Events</a:t>
            </a:r>
          </a:p>
          <a:p>
            <a:endParaRPr lang="en-US" dirty="0" smtClean="0"/>
          </a:p>
          <a:p>
            <a:r>
              <a:rPr lang="en-US" b="1" i="1" u="sng" dirty="0" smtClean="0"/>
              <a:t>Mobile Career Center-</a:t>
            </a:r>
            <a:r>
              <a:rPr lang="en-US" dirty="0" smtClean="0"/>
              <a:t>12 computer station mobile lab with accessibility features for employers and job seekers</a:t>
            </a:r>
            <a:endParaRPr lang="en-US" b="1" i="1" u="sng" dirty="0" smtClean="0"/>
          </a:p>
          <a:p>
            <a:endParaRPr lang="en-US" b="1" i="1" u="sng" dirty="0" smtClean="0"/>
          </a:p>
          <a:p>
            <a:r>
              <a:rPr lang="en-US" b="1" i="1" u="sng" dirty="0" smtClean="0"/>
              <a:t>Partnership</a:t>
            </a:r>
            <a:r>
              <a:rPr lang="en-US" dirty="0" smtClean="0"/>
              <a:t> with local training provider for workforce training</a:t>
            </a:r>
          </a:p>
          <a:p>
            <a:endParaRPr lang="en-US" dirty="0" smtClean="0"/>
          </a:p>
          <a:p>
            <a:r>
              <a:rPr lang="en-US" b="1" i="1" u="sng" dirty="0" smtClean="0"/>
              <a:t>Information:  </a:t>
            </a:r>
            <a:r>
              <a:rPr lang="en-US" dirty="0" smtClean="0"/>
              <a:t>Workforce Data for economic development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Pooling Resources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17946" y="1905000"/>
            <a:ext cx="645445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begins with the Relationship-we are all on the same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Closely aligned with local Economic Development and Education partners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Communication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Involved in Business-Retention Efforts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Chasing Platinum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66800" y="2438400"/>
            <a:ext cx="66294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742950" lvl="1" indent="-285750"/>
            <a:r>
              <a:rPr lang="en-US" dirty="0" smtClean="0"/>
              <a:t>Chasing Platinum-Consortium of partners involving Stone &amp; Taney Counties, school districts, local governments, employers to become Work Ready Communities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NCRC testing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 efforts-media presence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Press conference held at Chase headquarters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of Mobile Career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mtClean="0"/>
              <a:t>Reached 75</a:t>
            </a:r>
            <a:r>
              <a:rPr lang="en-US" dirty="0" smtClean="0"/>
              <a:t>% of 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0" name="Picture 9" descr="Chasing Platinum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838200"/>
            <a:ext cx="207714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Momentum Survey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2209800"/>
            <a:ext cx="696683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742950" lvl="1" indent="-285750"/>
            <a:r>
              <a:rPr lang="en-US" sz="2000" dirty="0" smtClean="0"/>
              <a:t>Momentum Survey-Annual</a:t>
            </a:r>
          </a:p>
          <a:p>
            <a:pPr marL="742950" lvl="1" indent="-285750"/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Chamber of Commerce, county governments, employers, education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370 employers responded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Engaged Executive Roundtable and partners early in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Hired credible independent source to develop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Diverse partnership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Funded by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8" name="Picture 7" descr="Momentum Event Logo - High-r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5105400"/>
            <a:ext cx="367818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Stainless Steel Consortium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90600" y="1676400"/>
            <a:ext cx="51816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742950" lvl="1" indent="-285750"/>
            <a:r>
              <a:rPr lang="en-US" dirty="0" smtClean="0"/>
              <a:t>Stainless Steel Consortium-outreach campaign-customized curriculum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Led by Springfield Chamber of Commerce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Council of largest manufacturing employers in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Workforce solutions created include: curriculum</a:t>
            </a:r>
          </a:p>
          <a:p>
            <a:pPr marL="742950" lvl="1" indent="-285750"/>
            <a:r>
              <a:rPr lang="en-US" sz="1700" dirty="0" smtClean="0"/>
              <a:t>	development, outreach strategy, forum for exchange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11" name="Picture Placeholder 14" descr="Graduate-Engineers.jpg"/>
          <p:cNvPicPr>
            <a:picLocks noChangeAspect="1"/>
          </p:cNvPicPr>
          <p:nvPr/>
        </p:nvPicPr>
        <p:blipFill>
          <a:blip r:embed="rId2" cstate="print"/>
          <a:srcRect l="21766" r="21766"/>
          <a:stretch>
            <a:fillRect/>
          </a:stretch>
        </p:blipFill>
        <p:spPr>
          <a:xfrm>
            <a:off x="6324600" y="1295400"/>
            <a:ext cx="2667000" cy="31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295400" y="843317"/>
            <a:ext cx="6781800" cy="685800"/>
            <a:chOff x="3405116" y="613012"/>
            <a:chExt cx="6781800" cy="685800"/>
          </a:xfrm>
        </p:grpSpPr>
        <p:sp>
          <p:nvSpPr>
            <p:cNvPr id="9" name="Rectangle 8"/>
            <p:cNvSpPr/>
            <p:nvPr/>
          </p:nvSpPr>
          <p:spPr>
            <a:xfrm>
              <a:off x="3405116" y="613012"/>
              <a:ext cx="6781800" cy="685800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647548" y="72507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latin typeface="Century Gothic" pitchFamily="34" charset="0"/>
                </a:rPr>
                <a:t>Employer Roundtables</a:t>
              </a:r>
              <a:endParaRPr lang="en-US" sz="2400" dirty="0">
                <a:latin typeface="Century Gothic" pitchFamily="34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932248" y="-457200"/>
            <a:ext cx="0" cy="632460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95400" y="2209800"/>
            <a:ext cx="696683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latin typeface="Century Gothic" pitchFamily="34" charset="0"/>
              </a:defRPr>
            </a:lvl1pPr>
          </a:lstStyle>
          <a:p>
            <a:pPr marL="742950" lvl="1" indent="-285750"/>
            <a:r>
              <a:rPr lang="en-US" sz="2000" dirty="0" smtClean="0"/>
              <a:t>Forum for employers and service providers-</a:t>
            </a:r>
            <a:br>
              <a:rPr lang="en-US" sz="2000" dirty="0" smtClean="0"/>
            </a:br>
            <a:r>
              <a:rPr lang="en-US" sz="2000" dirty="0" smtClean="0"/>
              <a:t>Sponsored by Chamber and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Construction/Trades-summer internships for students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pic>
        <p:nvPicPr>
          <p:cNvPr id="2051" name="Picture 3" descr="C:\Users\kdowdy\AppData\Local\Microsoft\Windows\Temporary Internet Files\Content.IE5\N0ETNYOL\Round_tab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6689726"/>
            <a:ext cx="1628775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0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2285</TotalTime>
  <Words>365</Words>
  <Application>Microsoft Office PowerPoint</Application>
  <PresentationFormat>On-screen Show (4:3)</PresentationFormat>
  <Paragraphs>103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UISD Oil and Gas Academy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UISD Oil and Gas Academy</dc:title>
  <dc:creator>Mary</dc:creator>
  <cp:lastModifiedBy>Pat</cp:lastModifiedBy>
  <cp:revision>112</cp:revision>
  <dcterms:created xsi:type="dcterms:W3CDTF">2012-10-02T21:52:37Z</dcterms:created>
  <dcterms:modified xsi:type="dcterms:W3CDTF">2015-06-15T13:14:28Z</dcterms:modified>
</cp:coreProperties>
</file>